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2771" autoAdjust="0"/>
  </p:normalViewPr>
  <p:slideViewPr>
    <p:cSldViewPr>
      <p:cViewPr>
        <p:scale>
          <a:sx n="100" d="100"/>
          <a:sy n="100" d="100"/>
        </p:scale>
        <p:origin x="918" y="-102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0149875-6018-4040-B489-58E780BE35DC}" type="datetimeFigureOut">
              <a:rPr kumimoji="1" lang="ja-JP" altLang="en-US" smtClean="0"/>
              <a:t>2021/2/9</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85A6524-5D81-48FA-9C65-9BFFBFDF7443}" type="slidenum">
              <a:rPr kumimoji="1" lang="ja-JP" altLang="en-US" smtClean="0"/>
              <a:t>‹#›</a:t>
            </a:fld>
            <a:endParaRPr kumimoji="1" lang="ja-JP" altLang="en-US"/>
          </a:p>
        </p:txBody>
      </p:sp>
    </p:spTree>
    <p:extLst>
      <p:ext uri="{BB962C8B-B14F-4D97-AF65-F5344CB8AC3E}">
        <p14:creationId xmlns:p14="http://schemas.microsoft.com/office/powerpoint/2010/main" val="2068759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85A6524-5D81-48FA-9C65-9BFFBFDF7443}" type="slidenum">
              <a:rPr kumimoji="1" lang="ja-JP" altLang="en-US" smtClean="0"/>
              <a:t>1</a:t>
            </a:fld>
            <a:endParaRPr kumimoji="1" lang="ja-JP" altLang="en-US"/>
          </a:p>
        </p:txBody>
      </p:sp>
    </p:spTree>
    <p:extLst>
      <p:ext uri="{BB962C8B-B14F-4D97-AF65-F5344CB8AC3E}">
        <p14:creationId xmlns:p14="http://schemas.microsoft.com/office/powerpoint/2010/main" val="1734262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2021/2/9</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09326214"/>
              </p:ext>
            </p:extLst>
          </p:nvPr>
        </p:nvGraphicFramePr>
        <p:xfrm>
          <a:off x="151895" y="971600"/>
          <a:ext cx="6554210" cy="3837916"/>
        </p:xfrm>
        <a:graphic>
          <a:graphicData uri="http://schemas.openxmlformats.org/drawingml/2006/table">
            <a:tbl>
              <a:tblPr firstRow="1" bandRow="1">
                <a:tableStyleId>{073A0DAA-6AF3-43AB-8588-CEC1D06C72B9}</a:tableStyleId>
              </a:tblPr>
              <a:tblGrid>
                <a:gridCol w="1225619">
                  <a:extLst>
                    <a:ext uri="{9D8B030D-6E8A-4147-A177-3AD203B41FA5}">
                      <a16:colId xmlns:a16="http://schemas.microsoft.com/office/drawing/2014/main" val="3399331692"/>
                    </a:ext>
                  </a:extLst>
                </a:gridCol>
                <a:gridCol w="5328591">
                  <a:extLst>
                    <a:ext uri="{9D8B030D-6E8A-4147-A177-3AD203B41FA5}">
                      <a16:colId xmlns:a16="http://schemas.microsoft.com/office/drawing/2014/main" val="3723274525"/>
                    </a:ext>
                  </a:extLst>
                </a:gridCol>
              </a:tblGrid>
              <a:tr h="676039">
                <a:tc>
                  <a:txBody>
                    <a:bodyPr/>
                    <a:lstStyle/>
                    <a:p>
                      <a:pPr algn="ctr"/>
                      <a:r>
                        <a:rPr kumimoji="1" lang="ja-JP" altLang="en-US" sz="1600" dirty="0" smtClean="0"/>
                        <a:t>実施できていれば</a:t>
                      </a:r>
                      <a:r>
                        <a:rPr kumimoji="1" lang="ja-JP" altLang="en-US" sz="2400" dirty="0" smtClean="0"/>
                        <a:t>☑</a:t>
                      </a:r>
                      <a:endParaRPr kumimoji="1" lang="ja-JP" altLang="en-US" sz="1600" dirty="0">
                        <a:latin typeface="メイリオ" panose="020B0604030504040204" pitchFamily="50" charset="-128"/>
                        <a:ea typeface="メイリオ" panose="020B0604030504040204" pitchFamily="50" charset="-128"/>
                      </a:endParaRPr>
                    </a:p>
                  </a:txBody>
                  <a:tcPr anchor="ctr">
                    <a:solidFill>
                      <a:schemeClr val="bg1">
                        <a:lumMod val="50000"/>
                      </a:schemeClr>
                    </a:solidFill>
                  </a:tcPr>
                </a:tc>
                <a:tc>
                  <a:txBody>
                    <a:bodyPr/>
                    <a:lstStyle/>
                    <a:p>
                      <a:pPr algn="ctr"/>
                      <a:r>
                        <a:rPr kumimoji="1" lang="ja-JP" altLang="en-US" sz="2000" dirty="0" smtClean="0"/>
                        <a:t>取組の５つのポイント</a:t>
                      </a:r>
                    </a:p>
                  </a:txBody>
                  <a:tcPr anchor="ctr">
                    <a:solidFill>
                      <a:schemeClr val="bg1">
                        <a:lumMod val="50000"/>
                      </a:schemeClr>
                    </a:solidFill>
                  </a:tcPr>
                </a:tc>
                <a:extLst>
                  <a:ext uri="{0D108BD9-81ED-4DB2-BD59-A6C34878D82A}">
                    <a16:rowId xmlns:a16="http://schemas.microsoft.com/office/drawing/2014/main" val="105946895"/>
                  </a:ext>
                </a:extLst>
              </a:tr>
              <a:tr h="589909">
                <a:tc>
                  <a:txBody>
                    <a:bodyPr/>
                    <a:lstStyle/>
                    <a:p>
                      <a:pPr algn="ctr"/>
                      <a:r>
                        <a:rPr kumimoji="1" lang="ja-JP" altLang="en-US" sz="3200" dirty="0" smtClean="0"/>
                        <a:t>□</a:t>
                      </a:r>
                      <a:endParaRPr kumimoji="1" lang="ja-JP" altLang="en-US" sz="32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500" dirty="0" smtClean="0">
                          <a:latin typeface="メイリオ" panose="020B0604030504040204" pitchFamily="50" charset="-128"/>
                          <a:ea typeface="メイリオ" panose="020B0604030504040204" pitchFamily="50" charset="-128"/>
                        </a:rPr>
                        <a:t>テレワーク・時差出勤等を推進しています。</a:t>
                      </a:r>
                    </a:p>
                  </a:txBody>
                  <a:tcPr anchor="ctr"/>
                </a:tc>
                <a:extLst>
                  <a:ext uri="{0D108BD9-81ED-4DB2-BD59-A6C34878D82A}">
                    <a16:rowId xmlns:a16="http://schemas.microsoft.com/office/drawing/2014/main" val="2219083397"/>
                  </a:ext>
                </a:extLst>
              </a:tr>
              <a:tr h="589909">
                <a:tc>
                  <a:txBody>
                    <a:bodyPr/>
                    <a:lstStyle/>
                    <a:p>
                      <a:pPr algn="ctr"/>
                      <a:r>
                        <a:rPr kumimoji="1" lang="ja-JP" altLang="en-US" sz="3200" dirty="0" smtClean="0"/>
                        <a:t>□</a:t>
                      </a:r>
                      <a:endParaRPr kumimoji="1" lang="ja-JP" altLang="en-US" sz="32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500" dirty="0" smtClean="0">
                          <a:latin typeface="メイリオ" panose="020B0604030504040204" pitchFamily="50" charset="-128"/>
                          <a:ea typeface="メイリオ" panose="020B0604030504040204" pitchFamily="50" charset="-128"/>
                        </a:rPr>
                        <a:t>体調がすぐれない人が気兼ねなく休めるルールを定め、実行できる雰囲気を作っています。</a:t>
                      </a:r>
                      <a:endParaRPr kumimoji="1" lang="ja-JP" altLang="en-US" sz="15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501506609"/>
                  </a:ext>
                </a:extLst>
              </a:tr>
              <a:tr h="589909">
                <a:tc>
                  <a:txBody>
                    <a:bodyPr/>
                    <a:lstStyle/>
                    <a:p>
                      <a:pPr algn="ctr"/>
                      <a:r>
                        <a:rPr kumimoji="1" lang="ja-JP" altLang="en-US" sz="3200" dirty="0" smtClean="0"/>
                        <a:t>□</a:t>
                      </a:r>
                      <a:endParaRPr kumimoji="1" lang="ja-JP" altLang="en-US" sz="32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500" dirty="0" smtClean="0">
                          <a:latin typeface="メイリオ" panose="020B0604030504040204" pitchFamily="50" charset="-128"/>
                          <a:ea typeface="メイリオ" panose="020B0604030504040204" pitchFamily="50" charset="-128"/>
                        </a:rPr>
                        <a:t>職員間の距離確保、定期的な換気、仕切り、マスク徹底など、密にならない工夫を行っています。</a:t>
                      </a:r>
                    </a:p>
                  </a:txBody>
                  <a:tcPr anchor="ctr"/>
                </a:tc>
                <a:extLst>
                  <a:ext uri="{0D108BD9-81ED-4DB2-BD59-A6C34878D82A}">
                    <a16:rowId xmlns:a16="http://schemas.microsoft.com/office/drawing/2014/main" val="1859297425"/>
                  </a:ext>
                </a:extLst>
              </a:tr>
              <a:tr h="749521">
                <a:tc>
                  <a:txBody>
                    <a:bodyPr/>
                    <a:lstStyle/>
                    <a:p>
                      <a:pPr algn="ctr"/>
                      <a:r>
                        <a:rPr kumimoji="1" lang="ja-JP" altLang="en-US" sz="3200" dirty="0" smtClean="0"/>
                        <a:t>□</a:t>
                      </a:r>
                      <a:endParaRPr kumimoji="1" lang="ja-JP" altLang="en-US" sz="32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500" dirty="0" smtClean="0">
                          <a:latin typeface="メイリオ" panose="020B0604030504040204" pitchFamily="50" charset="-128"/>
                          <a:ea typeface="メイリオ" panose="020B0604030504040204" pitchFamily="50" charset="-128"/>
                        </a:rPr>
                        <a:t>休憩所、更衣室などの“場の切り替わり”や、飲食の場など「感染リスクが高まる</a:t>
                      </a:r>
                      <a:r>
                        <a:rPr kumimoji="1" lang="en-US" altLang="ja-JP" sz="1500" dirty="0" smtClean="0">
                          <a:latin typeface="メイリオ" panose="020B0604030504040204" pitchFamily="50" charset="-128"/>
                          <a:ea typeface="メイリオ" panose="020B0604030504040204" pitchFamily="50" charset="-128"/>
                        </a:rPr>
                        <a:t>『</a:t>
                      </a:r>
                      <a:r>
                        <a:rPr kumimoji="1" lang="ja-JP" altLang="en-US" sz="1500" dirty="0" smtClean="0">
                          <a:latin typeface="メイリオ" panose="020B0604030504040204" pitchFamily="50" charset="-128"/>
                          <a:ea typeface="メイリオ" panose="020B0604030504040204" pitchFamily="50" charset="-128"/>
                        </a:rPr>
                        <a:t>５つの場面</a:t>
                      </a:r>
                      <a:r>
                        <a:rPr kumimoji="1" lang="en-US" altLang="ja-JP" sz="1500" dirty="0" smtClean="0">
                          <a:latin typeface="メイリオ" panose="020B0604030504040204" pitchFamily="50" charset="-128"/>
                          <a:ea typeface="メイリオ" panose="020B0604030504040204" pitchFamily="50" charset="-128"/>
                        </a:rPr>
                        <a:t>』</a:t>
                      </a:r>
                      <a:r>
                        <a:rPr kumimoji="1" lang="ja-JP" altLang="en-US" sz="1500" dirty="0" smtClean="0">
                          <a:latin typeface="メイリオ" panose="020B0604030504040204" pitchFamily="50" charset="-128"/>
                          <a:ea typeface="メイリオ" panose="020B0604030504040204" pitchFamily="50" charset="-128"/>
                        </a:rPr>
                        <a:t>」での対策・呼びかけを行っています。</a:t>
                      </a:r>
                    </a:p>
                  </a:txBody>
                  <a:tcPr anchor="ctr"/>
                </a:tc>
                <a:extLst>
                  <a:ext uri="{0D108BD9-81ED-4DB2-BD59-A6C34878D82A}">
                    <a16:rowId xmlns:a16="http://schemas.microsoft.com/office/drawing/2014/main" val="131455167"/>
                  </a:ext>
                </a:extLst>
              </a:tr>
              <a:tr h="589909">
                <a:tc>
                  <a:txBody>
                    <a:bodyPr/>
                    <a:lstStyle/>
                    <a:p>
                      <a:pPr algn="ctr"/>
                      <a:r>
                        <a:rPr kumimoji="1" lang="ja-JP" altLang="en-US" sz="3200" dirty="0" smtClean="0"/>
                        <a:t>□</a:t>
                      </a:r>
                      <a:endParaRPr kumimoji="1" lang="ja-JP" altLang="en-US" sz="32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500" dirty="0" smtClean="0">
                          <a:latin typeface="メイリオ" panose="020B0604030504040204" pitchFamily="50" charset="-128"/>
                          <a:ea typeface="メイリオ" panose="020B0604030504040204" pitchFamily="50" charset="-128"/>
                        </a:rPr>
                        <a:t>手洗いや手指消毒、咳エチケット、複数人が触る箇所の消毒など、感染防止のための基本的な対策を行っています。</a:t>
                      </a:r>
                    </a:p>
                  </a:txBody>
                  <a:tcPr anchor="ctr"/>
                </a:tc>
                <a:extLst>
                  <a:ext uri="{0D108BD9-81ED-4DB2-BD59-A6C34878D82A}">
                    <a16:rowId xmlns:a16="http://schemas.microsoft.com/office/drawing/2014/main" val="117266551"/>
                  </a:ext>
                </a:extLst>
              </a:tr>
            </a:tbl>
          </a:graphicData>
        </a:graphic>
      </p:graphicFrame>
      <p:sp>
        <p:nvSpPr>
          <p:cNvPr id="8" name="タイトル 1"/>
          <p:cNvSpPr txBox="1">
            <a:spLocks/>
          </p:cNvSpPr>
          <p:nvPr/>
        </p:nvSpPr>
        <p:spPr>
          <a:xfrm>
            <a:off x="0" y="35496"/>
            <a:ext cx="6858000" cy="834469"/>
          </a:xfrm>
          <a:prstGeom prst="rect">
            <a:avLst/>
          </a:prstGeom>
          <a:solidFill>
            <a:schemeClr val="bg1">
              <a:lumMod val="50000"/>
            </a:schemeClr>
          </a:solidFill>
        </p:spPr>
        <p:txBody>
          <a:bodyPr vert="horz" lIns="91440" tIns="45720" rIns="91440" bIns="45720" rtlCol="0" anchor="ctr">
            <a:noAutofit/>
          </a:bodyPr>
          <a:lstStyle>
            <a:lvl1pPr algn="ctr" defTabSz="1219170" rtl="0" eaLnBrk="1" latinLnBrk="0" hangingPunct="1">
              <a:spcBef>
                <a:spcPct val="0"/>
              </a:spcBef>
              <a:buNone/>
              <a:defRPr kumimoji="1" sz="5867" kern="1200">
                <a:solidFill>
                  <a:schemeClr val="tx1"/>
                </a:solidFill>
                <a:latin typeface="+mj-lt"/>
                <a:ea typeface="+mj-ea"/>
                <a:cs typeface="+mj-cs"/>
              </a:defRPr>
            </a:lvl1pPr>
          </a:lstStyle>
          <a:p>
            <a:r>
              <a:rPr lang="ja-JP" altLang="en-US" sz="24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職場における新型コロナウイルス感染症対策の</a:t>
            </a:r>
            <a:endParaRPr lang="en-US" altLang="ja-JP" sz="24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r>
              <a:rPr lang="ja-JP" altLang="en-US" sz="24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実施状況を</a:t>
            </a:r>
            <a:r>
              <a:rPr lang="ja-JP" altLang="en-US" sz="24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確認しましょう</a:t>
            </a:r>
            <a:r>
              <a:rPr lang="ja-JP" altLang="en-US" sz="24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endParaRPr lang="ja-JP" altLang="en-US" sz="24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0" name="屈折矢印 9"/>
          <p:cNvSpPr/>
          <p:nvPr/>
        </p:nvSpPr>
        <p:spPr>
          <a:xfrm rot="5400000">
            <a:off x="-131856" y="5567042"/>
            <a:ext cx="2099373" cy="684000"/>
          </a:xfrm>
          <a:prstGeom prst="ben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755616" y="4887583"/>
            <a:ext cx="4833483" cy="3411190"/>
          </a:xfrm>
          <a:prstGeom prst="rect">
            <a:avLst/>
          </a:prstGeom>
        </p:spPr>
        <p:txBody>
          <a:bodyPr wrap="square">
            <a:spAutoFit/>
          </a:bodyPr>
          <a:lstStyle/>
          <a:p>
            <a:r>
              <a:rPr lang="ja-JP" altLang="en-US" sz="1700" dirty="0" smtClean="0">
                <a:latin typeface="メイリオ" panose="020B0604030504040204" pitchFamily="50" charset="-128"/>
                <a:ea typeface="メイリオ" panose="020B0604030504040204" pitchFamily="50" charset="-128"/>
              </a:rPr>
              <a:t>① すべての確認事項に</a:t>
            </a:r>
            <a:r>
              <a:rPr lang="ja-JP" altLang="en-US" sz="1700" b="1" dirty="0" smtClean="0">
                <a:latin typeface="メイリオ" panose="020B0604030504040204" pitchFamily="50" charset="-128"/>
                <a:ea typeface="メイリオ" panose="020B0604030504040204" pitchFamily="50" charset="-128"/>
              </a:rPr>
              <a:t>☑</a:t>
            </a:r>
            <a:r>
              <a:rPr lang="ja-JP" altLang="en-US" sz="1700" dirty="0" smtClean="0">
                <a:latin typeface="メイリオ" panose="020B0604030504040204" pitchFamily="50" charset="-128"/>
                <a:ea typeface="メイリオ" panose="020B0604030504040204" pitchFamily="50" charset="-128"/>
              </a:rPr>
              <a:t>が</a:t>
            </a:r>
            <a:r>
              <a:rPr lang="ja-JP" altLang="en-US" sz="1700" b="1" u="sng" dirty="0" smtClean="0">
                <a:latin typeface="メイリオ" panose="020B0604030504040204" pitchFamily="50" charset="-128"/>
                <a:ea typeface="メイリオ" panose="020B0604030504040204" pitchFamily="50" charset="-128"/>
              </a:rPr>
              <a:t>つかない場合</a:t>
            </a:r>
            <a:endParaRPr lang="en-US" altLang="ja-JP" sz="1700" b="1" u="sng" dirty="0" smtClean="0">
              <a:latin typeface="メイリオ" panose="020B0604030504040204" pitchFamily="50" charset="-128"/>
              <a:ea typeface="メイリオ" panose="020B0604030504040204" pitchFamily="50" charset="-128"/>
            </a:endParaRPr>
          </a:p>
          <a:p>
            <a:pPr marL="263525" indent="-179388">
              <a:lnSpc>
                <a:spcPts val="2000"/>
              </a:lnSpc>
            </a:pPr>
            <a:r>
              <a:rPr lang="ja-JP" altLang="en-US" sz="1400" dirty="0" smtClean="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リーフレット</a:t>
            </a:r>
            <a:r>
              <a:rPr lang="ja-JP" altLang="en-US" sz="1400" b="1" dirty="0">
                <a:latin typeface="メイリオ" panose="020B0604030504040204" pitchFamily="50" charset="-128"/>
                <a:ea typeface="メイリオ" panose="020B0604030504040204" pitchFamily="50" charset="-128"/>
              </a:rPr>
              <a:t>「職場における新型コロナウイルス感染症対策実施の</a:t>
            </a:r>
            <a:r>
              <a:rPr lang="ja-JP" altLang="en-US" sz="1400" b="1" dirty="0" smtClean="0">
                <a:latin typeface="メイリオ" panose="020B0604030504040204" pitchFamily="50" charset="-128"/>
                <a:ea typeface="メイリオ" panose="020B0604030504040204" pitchFamily="50" charset="-128"/>
              </a:rPr>
              <a:t>ため～</a:t>
            </a:r>
            <a:r>
              <a:rPr lang="ja-JP" altLang="en-US" sz="1400" b="1" dirty="0">
                <a:latin typeface="メイリオ" panose="020B0604030504040204" pitchFamily="50" charset="-128"/>
                <a:ea typeface="メイリオ" panose="020B0604030504040204" pitchFamily="50" charset="-128"/>
              </a:rPr>
              <a:t>取組の５つのポイント～を確認しましょう！」</a:t>
            </a:r>
            <a:r>
              <a:rPr lang="ja-JP" altLang="en-US" sz="1400" dirty="0">
                <a:latin typeface="メイリオ" panose="020B0604030504040204" pitchFamily="50" charset="-128"/>
                <a:ea typeface="メイリオ" panose="020B0604030504040204" pitchFamily="50" charset="-128"/>
              </a:rPr>
              <a:t>に掲載</a:t>
            </a:r>
            <a:r>
              <a:rPr lang="ja-JP" altLang="en-US" sz="1400" dirty="0" smtClean="0">
                <a:latin typeface="メイリオ" panose="020B0604030504040204" pitchFamily="50" charset="-128"/>
                <a:ea typeface="メイリオ" panose="020B0604030504040204" pitchFamily="50" charset="-128"/>
              </a:rPr>
              <a:t>された</a:t>
            </a:r>
            <a:r>
              <a:rPr lang="ja-JP" altLang="en-US" sz="1400" b="1" dirty="0" smtClean="0">
                <a:latin typeface="メイリオ" panose="020B0604030504040204" pitchFamily="50" charset="-128"/>
                <a:ea typeface="メイリオ" panose="020B0604030504040204" pitchFamily="50" charset="-128"/>
              </a:rPr>
              <a:t>「職場における感染防止対策の実践例」</a:t>
            </a:r>
            <a:r>
              <a:rPr lang="ja-JP" altLang="en-US" sz="1400" dirty="0" smtClean="0">
                <a:latin typeface="メイリオ" panose="020B0604030504040204" pitchFamily="50" charset="-128"/>
                <a:ea typeface="メイリオ" panose="020B0604030504040204" pitchFamily="50" charset="-128"/>
              </a:rPr>
              <a:t>などを参考に職場での対応を検討の上、実施してください</a:t>
            </a:r>
            <a:r>
              <a:rPr lang="ja-JP" altLang="en-US" sz="1400" dirty="0" smtClean="0">
                <a:latin typeface="メイリオ" panose="020B0604030504040204" pitchFamily="50" charset="-128"/>
                <a:ea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endParaRPr>
          </a:p>
          <a:p>
            <a:pPr marL="263525" indent="-179388">
              <a:lnSpc>
                <a:spcPts val="2000"/>
              </a:lnSpc>
            </a:pPr>
            <a:endParaRPr lang="en-US" altLang="ja-JP" sz="1400" dirty="0" smtClean="0">
              <a:latin typeface="メイリオ" panose="020B0604030504040204" pitchFamily="50" charset="-128"/>
              <a:ea typeface="メイリオ" panose="020B0604030504040204" pitchFamily="50" charset="-128"/>
            </a:endParaRPr>
          </a:p>
          <a:p>
            <a:pPr>
              <a:lnSpc>
                <a:spcPts val="2000"/>
              </a:lnSpc>
            </a:pPr>
            <a:endParaRPr lang="en-US" altLang="ja-JP" sz="1050" dirty="0" smtClean="0">
              <a:latin typeface="メイリオ" panose="020B0604030504040204" pitchFamily="50" charset="-128"/>
              <a:ea typeface="メイリオ" panose="020B0604030504040204" pitchFamily="50" charset="-128"/>
            </a:endParaRPr>
          </a:p>
          <a:p>
            <a:r>
              <a:rPr lang="ja-JP" altLang="en-US" sz="1700" dirty="0" smtClean="0">
                <a:latin typeface="メイリオ" panose="020B0604030504040204" pitchFamily="50" charset="-128"/>
                <a:ea typeface="メイリオ" panose="020B0604030504040204" pitchFamily="50" charset="-128"/>
              </a:rPr>
              <a:t>② すべての確認事項に</a:t>
            </a:r>
            <a:r>
              <a:rPr lang="ja-JP" altLang="en-US" sz="1700" b="1" dirty="0" smtClean="0">
                <a:latin typeface="メイリオ" panose="020B0604030504040204" pitchFamily="50" charset="-128"/>
                <a:ea typeface="メイリオ" panose="020B0604030504040204" pitchFamily="50" charset="-128"/>
              </a:rPr>
              <a:t>☑</a:t>
            </a:r>
            <a:r>
              <a:rPr lang="ja-JP" altLang="en-US" sz="1700" dirty="0" smtClean="0">
                <a:latin typeface="メイリオ" panose="020B0604030504040204" pitchFamily="50" charset="-128"/>
                <a:ea typeface="メイリオ" panose="020B0604030504040204" pitchFamily="50" charset="-128"/>
              </a:rPr>
              <a:t>が</a:t>
            </a:r>
            <a:r>
              <a:rPr lang="ja-JP" altLang="en-US" sz="1700" b="1" u="sng" dirty="0" smtClean="0">
                <a:latin typeface="メイリオ" panose="020B0604030504040204" pitchFamily="50" charset="-128"/>
                <a:ea typeface="メイリオ" panose="020B0604030504040204" pitchFamily="50" charset="-128"/>
              </a:rPr>
              <a:t>ついた場合</a:t>
            </a:r>
            <a:endParaRPr lang="en-US" altLang="ja-JP" sz="1700" b="1" u="sng" dirty="0" smtClean="0">
              <a:latin typeface="メイリオ" panose="020B0604030504040204" pitchFamily="50" charset="-128"/>
              <a:ea typeface="メイリオ" panose="020B0604030504040204" pitchFamily="50" charset="-128"/>
            </a:endParaRPr>
          </a:p>
          <a:p>
            <a:pPr marL="263525" indent="-180975">
              <a:lnSpc>
                <a:spcPts val="2000"/>
              </a:lnSpc>
            </a:pPr>
            <a:r>
              <a:rPr lang="ja-JP" altLang="en-US" sz="1400" dirty="0" smtClean="0">
                <a:latin typeface="メイリオ" panose="020B0604030504040204" pitchFamily="50" charset="-128"/>
                <a:ea typeface="メイリオ" panose="020B0604030504040204" pitchFamily="50" charset="-128"/>
              </a:rPr>
              <a:t>・　厚生労働省ホームページに掲載された</a:t>
            </a:r>
            <a:r>
              <a:rPr lang="ja-JP" altLang="en-US" sz="1400" b="1" dirty="0" smtClean="0">
                <a:latin typeface="メイリオ" panose="020B0604030504040204" pitchFamily="50" charset="-128"/>
                <a:ea typeface="メイリオ" panose="020B0604030504040204" pitchFamily="50" charset="-128"/>
              </a:rPr>
              <a:t>「職場における新型コロナウイルス感染症の拡大を防止するためのチェックリスト」</a:t>
            </a:r>
            <a:r>
              <a:rPr lang="ja-JP" altLang="en-US" sz="1400" dirty="0" smtClean="0">
                <a:latin typeface="メイリオ" panose="020B0604030504040204" pitchFamily="50" charset="-128"/>
                <a:ea typeface="メイリオ" panose="020B0604030504040204" pitchFamily="50" charset="-128"/>
              </a:rPr>
              <a:t>などを活用して、引き続き、職場の実態に即した対策を労使で検討してください。</a:t>
            </a:r>
            <a:endParaRPr lang="en-US" altLang="ja-JP" sz="1400" dirty="0">
              <a:latin typeface="メイリオ" panose="020B0604030504040204" pitchFamily="50" charset="-128"/>
              <a:ea typeface="メイリオ" panose="020B0604030504040204" pitchFamily="50" charset="-128"/>
            </a:endParaRPr>
          </a:p>
        </p:txBody>
      </p:sp>
      <p:sp>
        <p:nvSpPr>
          <p:cNvPr id="12" name="左中かっこ 11"/>
          <p:cNvSpPr/>
          <p:nvPr/>
        </p:nvSpPr>
        <p:spPr>
          <a:xfrm>
            <a:off x="1380137" y="4924674"/>
            <a:ext cx="375479" cy="3735438"/>
          </a:xfrm>
          <a:prstGeom prst="leftBrace">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3" name="正方形/長方形 12"/>
          <p:cNvSpPr/>
          <p:nvPr/>
        </p:nvSpPr>
        <p:spPr>
          <a:xfrm>
            <a:off x="6090048" y="8917812"/>
            <a:ext cx="778196" cy="226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00" dirty="0" smtClean="0">
                <a:solidFill>
                  <a:schemeClr val="tx1"/>
                </a:solidFill>
                <a:latin typeface="游ゴシック" panose="020B0400000000000000" pitchFamily="50" charset="-128"/>
                <a:ea typeface="游ゴシック" panose="020B0400000000000000" pitchFamily="50" charset="-128"/>
              </a:rPr>
              <a:t>R3.2</a:t>
            </a:r>
            <a:endParaRPr lang="ja-JP" altLang="en-US" sz="1200" dirty="0">
              <a:solidFill>
                <a:schemeClr val="tx1"/>
              </a:solidFill>
              <a:latin typeface="游ゴシック" panose="020B0400000000000000" pitchFamily="50" charset="-128"/>
              <a:ea typeface="游ゴシック" panose="020B0400000000000000" pitchFamily="50" charset="-128"/>
            </a:endParaRPr>
          </a:p>
        </p:txBody>
      </p:sp>
      <p:sp>
        <p:nvSpPr>
          <p:cNvPr id="14" name="正方形/長方形 13"/>
          <p:cNvSpPr/>
          <p:nvPr/>
        </p:nvSpPr>
        <p:spPr>
          <a:xfrm>
            <a:off x="676899" y="8810739"/>
            <a:ext cx="5686817" cy="3955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lumMod val="95000"/>
                    <a:lumOff val="5000"/>
                  </a:schemeClr>
                </a:solidFill>
                <a:latin typeface="メイリオ" panose="020B0604030504040204" pitchFamily="50" charset="-128"/>
                <a:ea typeface="メイリオ" panose="020B0604030504040204" pitchFamily="50" charset="-128"/>
              </a:rPr>
              <a:t>厚生労働省</a:t>
            </a:r>
            <a:r>
              <a:rPr lang="ja-JP" altLang="en-US" sz="1600" dirty="0" smtClean="0">
                <a:solidFill>
                  <a:schemeClr val="tx1">
                    <a:lumMod val="95000"/>
                    <a:lumOff val="5000"/>
                  </a:schemeClr>
                </a:solidFill>
                <a:latin typeface="メイリオ" panose="020B0604030504040204" pitchFamily="50" charset="-128"/>
                <a:ea typeface="メイリオ" panose="020B0604030504040204" pitchFamily="50" charset="-128"/>
              </a:rPr>
              <a:t>・大阪労働局</a:t>
            </a:r>
            <a:r>
              <a:rPr lang="ja-JP" altLang="en-US" sz="1600" dirty="0">
                <a:solidFill>
                  <a:schemeClr val="tx1">
                    <a:lumMod val="95000"/>
                    <a:lumOff val="5000"/>
                  </a:schemeClr>
                </a:solidFill>
                <a:latin typeface="メイリオ" panose="020B0604030504040204" pitchFamily="50" charset="-128"/>
                <a:ea typeface="メイリオ" panose="020B0604030504040204" pitchFamily="50" charset="-128"/>
              </a:rPr>
              <a:t>・労働基準監督署</a:t>
            </a:r>
          </a:p>
        </p:txBody>
      </p:sp>
      <p:pic>
        <p:nvPicPr>
          <p:cNvPr id="9" name="図 8"/>
          <p:cNvPicPr>
            <a:picLocks noChangeAspect="1"/>
          </p:cNvPicPr>
          <p:nvPr/>
        </p:nvPicPr>
        <p:blipFill>
          <a:blip r:embed="rId3"/>
          <a:stretch>
            <a:fillRect/>
          </a:stretch>
        </p:blipFill>
        <p:spPr>
          <a:xfrm>
            <a:off x="5699535" y="8224856"/>
            <a:ext cx="664181" cy="661230"/>
          </a:xfrm>
          <a:prstGeom prst="rect">
            <a:avLst/>
          </a:prstGeom>
        </p:spPr>
      </p:pic>
      <p:sp>
        <p:nvSpPr>
          <p:cNvPr id="15" name="テキスト ボックス 14"/>
          <p:cNvSpPr txBox="1"/>
          <p:nvPr/>
        </p:nvSpPr>
        <p:spPr>
          <a:xfrm>
            <a:off x="2780927" y="8307591"/>
            <a:ext cx="2348081" cy="415498"/>
          </a:xfrm>
          <a:prstGeom prst="rect">
            <a:avLst/>
          </a:prstGeom>
          <a:noFill/>
          <a:ln>
            <a:solidFill>
              <a:schemeClr val="tx1"/>
            </a:solidFill>
            <a:prstDash val="sysDot"/>
          </a:ln>
        </p:spPr>
        <p:txBody>
          <a:bodyPr wrap="square" rtlCol="0">
            <a:spAutoFit/>
          </a:bodyPr>
          <a:lstStyle/>
          <a:p>
            <a:r>
              <a:rPr lang="ja-JP" altLang="en-US" sz="1050" dirty="0">
                <a:latin typeface="メイリオ" panose="020B0604030504040204" pitchFamily="50" charset="-128"/>
                <a:ea typeface="メイリオ" panose="020B0604030504040204" pitchFamily="50" charset="-128"/>
              </a:rPr>
              <a:t>チェックリスト</a:t>
            </a:r>
            <a:r>
              <a:rPr lang="ja-JP" altLang="en-US" sz="1050" dirty="0" smtClean="0">
                <a:latin typeface="メイリオ" panose="020B0604030504040204" pitchFamily="50" charset="-128"/>
                <a:ea typeface="メイリオ" panose="020B0604030504040204" pitchFamily="50" charset="-128"/>
              </a:rPr>
              <a:t>は厚生労働省ホームページからダウンロード</a:t>
            </a:r>
            <a:r>
              <a:rPr lang="ja-JP" altLang="en-US" sz="1050" dirty="0" smtClean="0">
                <a:latin typeface="メイリオ" panose="020B0604030504040204" pitchFamily="50" charset="-128"/>
                <a:ea typeface="メイリオ" panose="020B0604030504040204" pitchFamily="50" charset="-128"/>
              </a:rPr>
              <a:t>可能です。</a:t>
            </a:r>
            <a:endParaRPr lang="ja-JP" altLang="en-US" sz="1050" dirty="0">
              <a:latin typeface="メイリオ" panose="020B0604030504040204" pitchFamily="50" charset="-128"/>
              <a:ea typeface="メイリオ" panose="020B0604030504040204" pitchFamily="50" charset="-128"/>
            </a:endParaRPr>
          </a:p>
        </p:txBody>
      </p:sp>
      <p:sp>
        <p:nvSpPr>
          <p:cNvPr id="2" name="右矢印 1"/>
          <p:cNvSpPr/>
          <p:nvPr/>
        </p:nvSpPr>
        <p:spPr>
          <a:xfrm>
            <a:off x="5229200" y="8440339"/>
            <a:ext cx="405435" cy="249798"/>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a:off x="5143500" y="6538148"/>
            <a:ext cx="461179" cy="249798"/>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2790795" y="6455298"/>
            <a:ext cx="2222381" cy="415498"/>
          </a:xfrm>
          <a:prstGeom prst="rect">
            <a:avLst/>
          </a:prstGeom>
          <a:noFill/>
          <a:ln>
            <a:solidFill>
              <a:schemeClr val="tx1"/>
            </a:solidFill>
            <a:prstDash val="sysDot"/>
          </a:ln>
        </p:spPr>
        <p:txBody>
          <a:bodyPr wrap="square" rtlCol="0">
            <a:spAutoFit/>
          </a:bodyPr>
          <a:lstStyle/>
          <a:p>
            <a:r>
              <a:rPr lang="ja-JP" altLang="en-US" sz="1050" dirty="0">
                <a:latin typeface="メイリオ" panose="020B0604030504040204" pitchFamily="50" charset="-128"/>
                <a:ea typeface="メイリオ" panose="020B0604030504040204" pitchFamily="50" charset="-128"/>
              </a:rPr>
              <a:t>リーフレット</a:t>
            </a:r>
            <a:r>
              <a:rPr lang="ja-JP" altLang="en-US" sz="1050" dirty="0" smtClean="0">
                <a:latin typeface="メイリオ" panose="020B0604030504040204" pitchFamily="50" charset="-128"/>
                <a:ea typeface="メイリオ" panose="020B0604030504040204" pitchFamily="50" charset="-128"/>
              </a:rPr>
              <a:t>は厚生労働省ホームページからダウンロード</a:t>
            </a:r>
            <a:r>
              <a:rPr lang="ja-JP" altLang="en-US" sz="1050" dirty="0" smtClean="0">
                <a:latin typeface="メイリオ" panose="020B0604030504040204" pitchFamily="50" charset="-128"/>
                <a:ea typeface="メイリオ" panose="020B0604030504040204" pitchFamily="50" charset="-128"/>
              </a:rPr>
              <a:t>可能です。</a:t>
            </a:r>
            <a:endParaRPr lang="ja-JP" altLang="en-US" sz="1050" dirty="0">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a:blip r:embed="rId4"/>
          <a:stretch>
            <a:fillRect/>
          </a:stretch>
        </p:blipFill>
        <p:spPr>
          <a:xfrm>
            <a:off x="5656476" y="6241002"/>
            <a:ext cx="1924194" cy="814199"/>
          </a:xfrm>
          <a:prstGeom prst="rect">
            <a:avLst/>
          </a:prstGeom>
        </p:spPr>
      </p:pic>
    </p:spTree>
    <p:extLst>
      <p:ext uri="{BB962C8B-B14F-4D97-AF65-F5344CB8AC3E}">
        <p14:creationId xmlns:p14="http://schemas.microsoft.com/office/powerpoint/2010/main" val="23914332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224</TotalTime>
  <Words>188</Words>
  <Application>Microsoft Office PowerPoint</Application>
  <PresentationFormat>画面に合わせる (4:3)</PresentationFormat>
  <Paragraphs>25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メイリオ</vt:lpstr>
      <vt:lpstr>游ゴシック</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岩澤 俊輔(iwasawa-shunsuke)</dc:creator>
  <cp:lastModifiedBy>杉森敬太</cp:lastModifiedBy>
  <cp:revision>16</cp:revision>
  <cp:lastPrinted>2021-02-09T06:29:14Z</cp:lastPrinted>
  <dcterms:created xsi:type="dcterms:W3CDTF">2021-02-01T23:15:55Z</dcterms:created>
  <dcterms:modified xsi:type="dcterms:W3CDTF">2021-02-09T06:31:42Z</dcterms:modified>
</cp:coreProperties>
</file>